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57" r:id="rId4"/>
    <p:sldId id="267" r:id="rId5"/>
    <p:sldId id="262" r:id="rId6"/>
    <p:sldId id="265" r:id="rId7"/>
    <p:sldId id="269" r:id="rId8"/>
    <p:sldId id="270" r:id="rId9"/>
    <p:sldId id="271" r:id="rId10"/>
    <p:sldId id="275" r:id="rId11"/>
    <p:sldId id="276" r:id="rId12"/>
    <p:sldId id="280" r:id="rId13"/>
    <p:sldId id="279" r:id="rId14"/>
    <p:sldId id="282" r:id="rId15"/>
    <p:sldId id="258" r:id="rId16"/>
    <p:sldId id="277" r:id="rId17"/>
    <p:sldId id="283" r:id="rId18"/>
    <p:sldId id="281" r:id="rId19"/>
    <p:sldId id="284" r:id="rId20"/>
    <p:sldId id="263" r:id="rId21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00C0"/>
    <a:srgbClr val="F0F04D"/>
    <a:srgbClr val="F0F0F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3909" autoAdjust="0"/>
  </p:normalViewPr>
  <p:slideViewPr>
    <p:cSldViewPr snapToGrid="0" snapToObjects="1">
      <p:cViewPr varScale="1">
        <p:scale>
          <a:sx n="24" d="100"/>
          <a:sy n="24" d="100"/>
        </p:scale>
        <p:origin x="523" y="144"/>
      </p:cViewPr>
      <p:guideLst>
        <p:guide orient="horz" pos="8231"/>
        <p:guide pos="1463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-7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4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FDC89-01C3-4898-934D-5C54E1E88007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1C6CC-CFF1-4669-B321-182AEBD2F40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7256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1C6CC-CFF1-4669-B321-182AEBD2F405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90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hajzer.gyorgy@mke.hu" TargetMode="External"/><Relationship Id="rId2" Type="http://schemas.openxmlformats.org/officeDocument/2006/relationships/hyperlink" Target="mailto:jozsa.ferenc@mke.h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mailto:bodolai.marianna@mke.hu" TargetMode="External"/><Relationship Id="rId4" Type="http://schemas.openxmlformats.org/officeDocument/2006/relationships/hyperlink" Target="mailto:orosz.csaba@mke.h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oktatas.mke.h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kaaBH6rDAU" TargetMode="External"/><Relationship Id="rId6" Type="http://schemas.openxmlformats.org/officeDocument/2006/relationships/hyperlink" Target="https://www.youtube.com/watch?v=ekaaBH6rDAU" TargetMode="Externa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package" Target="../embeddings/Microsoft_Excel_Worksheet5.xlsx"/><Relationship Id="rId18" Type="http://schemas.openxmlformats.org/officeDocument/2006/relationships/image" Target="../media/image34.emf"/><Relationship Id="rId3" Type="http://schemas.openxmlformats.org/officeDocument/2006/relationships/package" Target="../embeddings/Microsoft_Excel_Worksheet.xlsx"/><Relationship Id="rId7" Type="http://schemas.openxmlformats.org/officeDocument/2006/relationships/package" Target="../embeddings/Microsoft_Excel_Worksheet2.xlsx"/><Relationship Id="rId12" Type="http://schemas.openxmlformats.org/officeDocument/2006/relationships/image" Target="../media/image31.emf"/><Relationship Id="rId17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3.emf"/><Relationship Id="rId20" Type="http://schemas.openxmlformats.org/officeDocument/2006/relationships/image" Target="../media/image35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emf"/><Relationship Id="rId11" Type="http://schemas.openxmlformats.org/officeDocument/2006/relationships/package" Target="../embeddings/Microsoft_Excel_Worksheet4.xlsx"/><Relationship Id="rId5" Type="http://schemas.openxmlformats.org/officeDocument/2006/relationships/package" Target="../embeddings/Microsoft_Excel_Worksheet1.xlsx"/><Relationship Id="rId15" Type="http://schemas.openxmlformats.org/officeDocument/2006/relationships/package" Target="../embeddings/Microsoft_Excel_Worksheet6.xlsx"/><Relationship Id="rId10" Type="http://schemas.openxmlformats.org/officeDocument/2006/relationships/image" Target="../media/image30.emf"/><Relationship Id="rId19" Type="http://schemas.openxmlformats.org/officeDocument/2006/relationships/package" Target="../embeddings/Microsoft_Excel_Worksheet8.xlsx"/><Relationship Id="rId4" Type="http://schemas.openxmlformats.org/officeDocument/2006/relationships/image" Target="../media/image27.emf"/><Relationship Id="rId9" Type="http://schemas.openxmlformats.org/officeDocument/2006/relationships/package" Target="../embeddings/Microsoft_Excel_Worksheet3.xlsx"/><Relationship Id="rId1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1.xlsx"/><Relationship Id="rId3" Type="http://schemas.openxmlformats.org/officeDocument/2006/relationships/package" Target="../embeddings/Microsoft_Excel_Worksheet9.xlsx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emf"/><Relationship Id="rId11" Type="http://schemas.openxmlformats.org/officeDocument/2006/relationships/image" Target="../media/image43.emf"/><Relationship Id="rId5" Type="http://schemas.openxmlformats.org/officeDocument/2006/relationships/package" Target="../embeddings/Microsoft_Excel_Worksheet10.xlsx"/><Relationship Id="rId10" Type="http://schemas.openxmlformats.org/officeDocument/2006/relationships/package" Target="../embeddings/Microsoft_Excel_Worksheet12.xlsx"/><Relationship Id="rId4" Type="http://schemas.openxmlformats.org/officeDocument/2006/relationships/image" Target="../media/image40.emf"/><Relationship Id="rId9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6.emf"/><Relationship Id="rId5" Type="http://schemas.openxmlformats.org/officeDocument/2006/relationships/package" Target="../embeddings/Microsoft_Excel_Worksheet14.xlsx"/><Relationship Id="rId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1981" y="6637448"/>
            <a:ext cx="41533711" cy="970237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 Képzőművészeti Egyetem </a:t>
            </a:r>
          </a:p>
          <a:p>
            <a:pPr algn="ctr"/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RRF-2.1.2-21-2022-00030 azonosítószámú a Magyar Képzőművészeti Egyetem komplex digitális infrastruktúra fejlesztése című projektje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5427" y="23289718"/>
            <a:ext cx="16579640" cy="148474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Józsa Ferenc, projektvezető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85429" y="17762455"/>
            <a:ext cx="23410248" cy="328392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Projektzáró rendezvény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2026. július 10.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-1311611"/>
            <a:ext cx="46451838" cy="534115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3F63B63-DC89-4C0B-BBEA-37D5D4DB5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0502" y="20119547"/>
            <a:ext cx="4433619" cy="562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219815" y="6125679"/>
            <a:ext cx="19354927" cy="1334561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címe: Magyar Képzőművészeti Egyetem komplex digitális infrastruktúra fejlesztése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azonosítószáma: RRF-212-21-2022-00030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Kedvezményezett: Magyar Képzőművészeti Egyetem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helyszíne: 1062 Budapest, Andrássy út 69-71. és  az Egyetem </a:t>
            </a:r>
            <a:r>
              <a:rPr lang="hu-H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telephelyei. 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Vissza nem térítendő támogatás összege: 804 930 101 Ft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Megvalósítás időszaka: 2022.08.30-</a:t>
            </a:r>
            <a:r>
              <a:rPr lang="hu-H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2026.06.30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alapadatok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1" y="4241599"/>
            <a:ext cx="22611474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endParaRPr lang="en-US" sz="6000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465EBF9F-6ED9-496C-B169-E892A059B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65" y="6390751"/>
            <a:ext cx="21137749" cy="1407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célja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4095" y="6436582"/>
            <a:ext cx="19354927" cy="1534000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Hosszú távú cél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2026-ra az intézmény infrastrukturális, szervezeti, oktatásfejlesztési, kutatásfejlesztési és saját bevétel növekedést fókuszba állító fejlesztése valósuljon meg. 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átfogó infrastrukturális fejlesztés eredményeként az MKE jelenleg folyó képzései tekintetében egy gazdaságosabb, és fenntarthatóbb „zöldebb” egyetem jön létre, mely során megvalósul a művészeti képzés gyakorló helyeinek fejlesztése: műhelyek, műtermek, felszerelések, kiállítási terek, eszközpark megújítása. 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 helyszíneket is bevonva hatékonyabbá válik az oktatásszervezés, megvalósul a humánerőforrás kapacitásának fejlesztése, mely nemcsak hallgatóink, hanem a szélesebb társadalom számára is elérhető kulturális ismeretet, tudást képes közvetíteni.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30298" y="7016681"/>
            <a:ext cx="19354927" cy="1035402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Közvetlen cél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gyakorlati oktatást/képzést segítő digitális infrastruktúra fejlesztése, digitális eszközök beszerzése, telepítése. 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digitális eszközök telepítéséhez szükséges erős- és gyengeáram, valamint optikai kábelkiépítés, bővítés, korszerűsítés.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Egyetem hallgatóinak, oktatóinak és dolgozóinak digitális készségfejlesztése.</a:t>
            </a:r>
          </a:p>
        </p:txBody>
      </p:sp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225919" y="7519997"/>
            <a:ext cx="19354927" cy="1234842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Józsa Ferenc, projektmenedzser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jozsa.ferenc@mke.hu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Hajzer György, szakmai vezető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hajzer.gyorgy@mke.hu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Orosz Csaba, oktatási rektorhelyettes, a képzések szakmai vezetője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orosz.csaba@mke.hu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20000"/>
              </a:lnSpc>
            </a:pPr>
            <a:endParaRPr lang="hu-HU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Bodolai-Marcsek Marianna, képzési koordinátor</a:t>
            </a:r>
          </a:p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bodolai.marianna@mke.hu</a:t>
            </a: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Projektmenedzsment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A6DF3C0-5B6E-4C3B-8355-FE54B176C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619" y="6196464"/>
            <a:ext cx="21739076" cy="1630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9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42404" y="1933079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tevékenységei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250334" y="9662121"/>
            <a:ext cx="21859100" cy="900769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	GYAKORLATI OKTATÁST/KÉPZÉST KÖZVETLENÜL     	SEGÍTŐ DIGITÁLIS INFRASTRUKTÚRA 	FEJLESZTÉSE, 	DIGITÁLIS ESZKÖZÖK BESZERZÉSE 	ÉS 	TELEPÍTÉSE:</a:t>
            </a:r>
            <a:endParaRPr lang="fr-FR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Rack szerver számítógép konfiguráció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Oktatói/Munkavállalói/Hallgatói notebook, monitor 1. ütem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Oktatói/Munkavállalói/Hallgatói notebook, monitor 2. ütem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Rack szerver és storage beszerzése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Előadótermek kommunikációs és multimédiás korszerűsítése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Tanszékek, laborok és fotó-technikai eszközök és licencek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2404" y="7258288"/>
            <a:ext cx="19907935" cy="668706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nb-NO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FELSŐOKTATÁSI HALLGATÓK ÉS DOLGOZÓK DIGITÁLIS KÉSZSÉGFEJLESZTÉSE A GYAKORLATORIENTÁLT KÉP-ZÉSFEJLESZTÉSHEZ KAPCSOLÓDÓAN</a:t>
            </a: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61357" indent="-1161357" algn="just">
              <a:buAutoNum type="arabicPeriod"/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2391" lvl="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	Jelenléti képzések</a:t>
            </a: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E-learning képzések</a:t>
            </a: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	Tananyagfejlesztés</a:t>
            </a:r>
            <a:endParaRPr lang="en-US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0368" y="15081072"/>
            <a:ext cx="19907935" cy="632696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/>
            <a:r>
              <a:rPr lang="fr-FR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DIGITÁLIS ESZKÖZÖK TELEPÍTÉSÉHEZ SZÜKSÉGES 	ERŐS- ÉS GYENGEÁRAM VALAMINT OPTIKAI KÁBEL 	KIÉPÍTÉS, BŐVÍTÉS, KORSZERŰSÍTÉS, FEJLESZTÉS</a:t>
            </a:r>
            <a:endParaRPr lang="fr-FR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endParaRPr lang="nb-NO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 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optikai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réz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strukturált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gyengeáramú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hálózat</a:t>
            </a:r>
            <a:r>
              <a:rPr lang="en-US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rekonstrukciója</a:t>
            </a:r>
            <a:endParaRPr lang="en-US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3437" lvl="1" indent="-1330724">
              <a:lnSpc>
                <a:spcPct val="110000"/>
              </a:lnSpc>
              <a:tabLst>
                <a:tab pos="3621177" algn="l"/>
              </a:tabLst>
            </a:pPr>
            <a:endParaRPr lang="en-US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B43FDE9-913A-43D1-B51D-2801AB926D38}"/>
              </a:ext>
            </a:extLst>
          </p:cNvPr>
          <p:cNvSpPr txBox="1"/>
          <p:nvPr/>
        </p:nvSpPr>
        <p:spPr>
          <a:xfrm>
            <a:off x="2342404" y="3809605"/>
            <a:ext cx="38067042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0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szakmai megvalósításával kapcsolatos tevékenységek – C. főtevékenység</a:t>
            </a:r>
          </a:p>
        </p:txBody>
      </p:sp>
    </p:spTree>
    <p:extLst>
      <p:ext uri="{BB962C8B-B14F-4D97-AF65-F5344CB8AC3E}">
        <p14:creationId xmlns:p14="http://schemas.microsoft.com/office/powerpoint/2010/main" val="34008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219815" y="2341757"/>
            <a:ext cx="19354927" cy="2132318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Készségfejlesztésre irányuló oktatásban vagy képzésben résztvevő személyek száma (012 és 113 beavatkozási területi kódokhoz kapcsolódó oktatás vagy képzés)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Célérték: 700 fő 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Elért eredmény: 716 fő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résztvevő személyek egyszer kerülnek figyelembe vételre függetlenül attól, hogy hány oktatási vagy képzési tevékenységben vesznek részt.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Összes résztvevő száma: 1380 fő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Digitális eszközök száma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Célérték: 1040 darab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Elért eredmény: 1197 darab</a:t>
            </a:r>
          </a:p>
          <a:p>
            <a:pPr algn="just">
              <a:lnSpc>
                <a:spcPct val="120000"/>
              </a:lnSpc>
            </a:pP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Projektindikátor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1" y="4241599"/>
            <a:ext cx="22611474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0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Megvalósítandó műszaki-szakmai eredmény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D1DE99B-739A-4EF6-8D13-E12F67560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954" y="7329066"/>
            <a:ext cx="21174763" cy="1467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578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43937" y="6118125"/>
            <a:ext cx="12318810" cy="17229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Jelenléti képzések – 93 darab</a:t>
            </a: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PPT </a:t>
            </a:r>
          </a:p>
          <a:p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</a:t>
            </a: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animáció</a:t>
            </a:r>
          </a:p>
          <a:p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Zbrush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-kreatív kódolás</a:t>
            </a:r>
          </a:p>
          <a:p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Glyphs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betűtervezés</a:t>
            </a: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NFT-Non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Fungible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AR-műalkotások kiterjesztése</a:t>
            </a: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marketing</a:t>
            </a: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Képalkotás a virtuális térben </a:t>
            </a: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Portfolió készítés</a:t>
            </a:r>
          </a:p>
          <a:p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Unreal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 és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performansz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Információbiztonság,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kiberbiztonság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090513" y="6118126"/>
            <a:ext cx="12318810" cy="17229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képzések – 5 darab</a:t>
            </a: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Létrejött az Egyetem e-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platformja:</a:t>
            </a:r>
          </a:p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https://onlineoktatas.mke.hu/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Információbiztonság a mesterséges intelligencia korában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Mesterséges intelligencia alkalmazásának lehetőségei a Magyar Képzőművészeti Egyetemen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anyagok készítésének módszertana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anyagok készítésének gyakorlata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72394" y="6118125"/>
            <a:ext cx="12318810" cy="17229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Hallgatóknak</a:t>
            </a:r>
          </a:p>
          <a:p>
            <a:pPr algn="ctr"/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Szakokon átívelő képzések, minden képzés nyitott valamennyi hallgató számára</a:t>
            </a:r>
          </a:p>
          <a:p>
            <a:pPr algn="ctr"/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Oktatóknak</a:t>
            </a:r>
          </a:p>
          <a:p>
            <a:pPr algn="ctr"/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Oktatók digitális készségeinek a fejlesztése, új alkalmazások, tanítási módszerek megismerése</a:t>
            </a:r>
          </a:p>
          <a:p>
            <a:pPr algn="ctr"/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oktató dolgozóknak</a:t>
            </a:r>
          </a:p>
          <a:p>
            <a:pPr algn="ctr"/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Adminisztratív munkát támogató programok elsajátítása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2401" y="2546540"/>
            <a:ext cx="19907930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Digitális készségfejlesztő képzések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401" y="4241599"/>
            <a:ext cx="22611474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5BCCCD7A-2F3E-4386-A354-7C6903E4E706}"/>
              </a:ext>
            </a:extLst>
          </p:cNvPr>
          <p:cNvSpPr/>
          <p:nvPr/>
        </p:nvSpPr>
        <p:spPr>
          <a:xfrm>
            <a:off x="27354639" y="9882553"/>
            <a:ext cx="3917756" cy="14771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1B46CC44-79FB-4DE1-BD2F-E972F15D2AF2}"/>
              </a:ext>
            </a:extLst>
          </p:cNvPr>
          <p:cNvSpPr/>
          <p:nvPr/>
        </p:nvSpPr>
        <p:spPr>
          <a:xfrm>
            <a:off x="27319333" y="14388222"/>
            <a:ext cx="3917756" cy="14771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Nyíl: jobbra mutató 11">
            <a:extLst>
              <a:ext uri="{FF2B5EF4-FFF2-40B4-BE49-F238E27FC236}">
                <a16:creationId xmlns:a16="http://schemas.microsoft.com/office/drawing/2014/main" id="{0305430C-D03F-4B40-96CC-601E356F8690}"/>
              </a:ext>
            </a:extLst>
          </p:cNvPr>
          <p:cNvSpPr/>
          <p:nvPr/>
        </p:nvSpPr>
        <p:spPr>
          <a:xfrm>
            <a:off x="27354639" y="17641722"/>
            <a:ext cx="3917756" cy="14771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Felirat: felfelé mutató nyíllal 2">
            <a:extLst>
              <a:ext uri="{FF2B5EF4-FFF2-40B4-BE49-F238E27FC236}">
                <a16:creationId xmlns:a16="http://schemas.microsoft.com/office/drawing/2014/main" id="{3391D724-09A4-46AE-B048-04C3B857035C}"/>
              </a:ext>
            </a:extLst>
          </p:cNvPr>
          <p:cNvSpPr/>
          <p:nvPr/>
        </p:nvSpPr>
        <p:spPr>
          <a:xfrm>
            <a:off x="31272395" y="21340844"/>
            <a:ext cx="12354114" cy="4013879"/>
          </a:xfrm>
          <a:prstGeom prst="up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Képzésben résztvevők száma: 716 fő</a:t>
            </a:r>
          </a:p>
        </p:txBody>
      </p:sp>
    </p:spTree>
    <p:extLst>
      <p:ext uri="{BB962C8B-B14F-4D97-AF65-F5344CB8AC3E}">
        <p14:creationId xmlns:p14="http://schemas.microsoft.com/office/powerpoint/2010/main" val="275432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/>
      <p:bldP spid="14" grpId="0"/>
      <p:bldP spid="2" grpId="0" animBg="1"/>
      <p:bldP spid="9" grpId="0" animBg="1"/>
      <p:bldP spid="1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Eddig elért eredmények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6074" y="4241599"/>
            <a:ext cx="21652459" cy="13924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Digitális készségfejlesztő képzések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9BFB6AF-6DEE-4DEA-80B9-EBCAB5D3A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4000"/>
                    </a14:imgEffect>
                    <a14:imgEffect>
                      <a14:saturation sat="273000"/>
                    </a14:imgEffect>
                    <a14:imgEffect>
                      <a14:brightnessContrast bright="-46000" contrast="-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779" y="142565"/>
            <a:ext cx="46451839" cy="26560146"/>
          </a:xfrm>
          <a:prstGeom prst="rect">
            <a:avLst/>
          </a:prstGeom>
          <a:blipFill dpi="0" rotWithShape="1">
            <a:blip r:embed="rId5">
              <a:alphaModFix amt="56000"/>
            </a:blip>
            <a:srcRect/>
            <a:tile tx="0" ty="0" sx="100000" sy="100000" flip="x" algn="tl"/>
          </a:blipFill>
          <a:ln>
            <a:noFill/>
          </a:ln>
          <a:effectLst>
            <a:outerShdw dist="50800" dir="4800000" sx="200000" sy="200000" algn="ctr" rotWithShape="0">
              <a:schemeClr val="bg1">
                <a:alpha val="0"/>
              </a:schemeClr>
            </a:outerShdw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87D32FD9-35F7-4F85-B3E4-04D734EF40A9}"/>
              </a:ext>
            </a:extLst>
          </p:cNvPr>
          <p:cNvSpPr/>
          <p:nvPr/>
        </p:nvSpPr>
        <p:spPr>
          <a:xfrm>
            <a:off x="3782799" y="3226645"/>
            <a:ext cx="36170908" cy="3487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1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https://www.youtube.com/watch?v=ekaaBH6rDAU</a:t>
            </a:r>
            <a:endParaRPr lang="hu-HU" sz="1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1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Online médiaelem 2" title="A Magyar Képzőművészeti Egyetem digitális képzései">
            <a:hlinkClick r:id="" action="ppaction://media"/>
            <a:extLst>
              <a:ext uri="{FF2B5EF4-FFF2-40B4-BE49-F238E27FC236}">
                <a16:creationId xmlns:a16="http://schemas.microsoft.com/office/drawing/2014/main" id="{5E5253B8-AE6A-473D-86A1-D4EAFE8054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121887" y="6288540"/>
            <a:ext cx="28220276" cy="185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41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11752" y="4923925"/>
            <a:ext cx="8978433" cy="20714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Oktatói/Munkavállalói/Hallgatói notebook, monitor 1. ütem: 95 darab</a:t>
            </a: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db notebook általános használatra (Lenovo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ThinkPad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L15 Gen3)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db emelt szintű notebook (Lenovo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ThinkPad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L15 Gen3)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db USB-C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Thunderbolt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db monitor általános használatra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db emelt szintű monitor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084219" y="3988795"/>
            <a:ext cx="9468288" cy="20714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Oktatói/Munkavállalói/</a:t>
            </a:r>
          </a:p>
          <a:p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Hallgatói notebook, monitor 2. ütem: 190 darab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db notebook általános használatra (Lenovo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ThinkPad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L15 Gen4)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db emelt szintű notebook (Lenovo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ThinkPad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L14 Gen4)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db USB-C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Thunderbolt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docking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</a:t>
            </a: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db monitor általános használatra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db emelt szintű monitor</a:t>
            </a: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77910" y="1159462"/>
            <a:ext cx="19907930" cy="334678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sk-SK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Eszközbeszerzés-Notebook, monitor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14AD7DA5-1090-4528-A29E-F0899767F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1680" y="969157"/>
            <a:ext cx="14867074" cy="709919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871F414-4445-44D4-8353-683007659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4036" y="15603079"/>
            <a:ext cx="13405988" cy="1005449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805B27E-0BB9-4AE7-8310-B36901414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130" y="6491138"/>
            <a:ext cx="13405989" cy="100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2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464D33B2-E68B-4FA7-85BD-8726FC097344}"/>
              </a:ext>
            </a:extLst>
          </p:cNvPr>
          <p:cNvSpPr/>
          <p:nvPr/>
        </p:nvSpPr>
        <p:spPr>
          <a:xfrm>
            <a:off x="411752" y="4966255"/>
            <a:ext cx="9468288" cy="20714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Rack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szerver és </a:t>
            </a:r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db szerver konfiguráció (Dell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PowerEdge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R760xs szerver)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Hálózati tároló-eszköz (Dell ME5024 Storage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Szerver tároló meghajtók (Dell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PowerEdge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R640 szerverhez)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Szerver hálózati meghajtó kártya (Dell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PowerEdge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R750xs szerverhez)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22E3C1CF-5FB9-441A-9FC4-7A8CD707A4A6}"/>
              </a:ext>
            </a:extLst>
          </p:cNvPr>
          <p:cNvSpPr/>
          <p:nvPr/>
        </p:nvSpPr>
        <p:spPr>
          <a:xfrm>
            <a:off x="10266764" y="5130325"/>
            <a:ext cx="7526214" cy="158727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Rack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szerver és </a:t>
            </a:r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db </a:t>
            </a:r>
            <a:r>
              <a:rPr lang="hu-HU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Rack</a:t>
            </a:r>
            <a:r>
              <a:rPr lang="hu-H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szerver számítógép konfiguráció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86F26EB-7804-41AD-BB68-07642D754643}"/>
              </a:ext>
            </a:extLst>
          </p:cNvPr>
          <p:cNvSpPr txBox="1"/>
          <p:nvPr/>
        </p:nvSpPr>
        <p:spPr>
          <a:xfrm>
            <a:off x="2077910" y="1184751"/>
            <a:ext cx="19907930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 Szerver, storage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6A8E499B-F683-478F-B8B4-0ECE58B93975}"/>
              </a:ext>
            </a:extLst>
          </p:cNvPr>
          <p:cNvSpPr/>
          <p:nvPr/>
        </p:nvSpPr>
        <p:spPr>
          <a:xfrm>
            <a:off x="26502519" y="25317137"/>
            <a:ext cx="19949319" cy="2184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5065F9F-0F4E-43BC-A633-2524213A9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5166712" y="3467224"/>
            <a:ext cx="13368054" cy="752621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809BB75-ECB0-455F-8068-B765B99F0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369620" y="16644478"/>
            <a:ext cx="12494826" cy="703458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4F48F6A-62C1-4A68-B24C-4A1F5A98C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9702" y="14305745"/>
            <a:ext cx="15166605" cy="1137495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45B688C-3E35-4228-BD9E-82591BA26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2559148" y="-63407"/>
            <a:ext cx="9324039" cy="1657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0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4934950" y="821269"/>
            <a:ext cx="19907930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 Kommunikációs és multimédiás eszközök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5044EE0-0EDF-4599-BAEF-6F9F1942E4B6}"/>
              </a:ext>
            </a:extLst>
          </p:cNvPr>
          <p:cNvSpPr/>
          <p:nvPr/>
        </p:nvSpPr>
        <p:spPr>
          <a:xfrm>
            <a:off x="416603" y="4966257"/>
            <a:ext cx="8968007" cy="206721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Előadótermek kommunikációs és multimédiás korszerűsítése</a:t>
            </a:r>
          </a:p>
          <a:p>
            <a:endParaRPr lang="hu-H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Interaktív kijelző ökoszisztéma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Biztonsági szállítódoboz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állványszerkezet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Lézer projektor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Motoros magasság-állítású fali konzol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Motoros, oldalfeszített vetítővászon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Professzionális PTZ kamera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ePTZ</a:t>
            </a: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streaming kamera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ePTZ</a:t>
            </a: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videokonferencia kamera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Vezeték nélküli prezentációs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Asztalba épített hattyúnyak mikrofon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Vezeték nélküli előadói mikrofon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Vezeték nélküli mikrofon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Vezeték nélküli asztali mikrofon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Érintőképernyős teremvezérlő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Streaming </a:t>
            </a:r>
            <a:r>
              <a:rPr lang="hu-H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layout</a:t>
            </a: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-választó és videojel keverő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Oldalfali </a:t>
            </a:r>
            <a:r>
              <a:rPr lang="hu-HU" sz="4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teremhangosító</a:t>
            </a: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rendszer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Oldalfali, kihajtható ismétlő kijelző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Asztali csatlakozódoboz szett</a:t>
            </a:r>
          </a:p>
          <a:p>
            <a:endParaRPr lang="hu-H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07BE3E15-C1DB-4972-8145-75BE5A4BD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9200" y="3137456"/>
            <a:ext cx="13212245" cy="9279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35AA60E9-7642-4CAE-BF61-FC6156D46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321" y="14681000"/>
            <a:ext cx="11999780" cy="9279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9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2D0F607D-4FA0-4DCF-961C-4AE572F63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2457" y="8705730"/>
            <a:ext cx="12543582" cy="94076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14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AC7B7D8-FA97-42F5-B47E-DF12778E7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2815385" y="14420887"/>
            <a:ext cx="13066713" cy="9800035"/>
          </a:xfrm>
          <a:prstGeom prst="rect">
            <a:avLst/>
          </a:prstGeom>
        </p:spPr>
      </p:pic>
      <p:sp>
        <p:nvSpPr>
          <p:cNvPr id="15" name="Téglalap 14">
            <a:extLst>
              <a:ext uri="{FF2B5EF4-FFF2-40B4-BE49-F238E27FC236}">
                <a16:creationId xmlns:a16="http://schemas.microsoft.com/office/drawing/2014/main" id="{2B0D38AB-B752-4176-8E18-1C7EB8AE51F1}"/>
              </a:ext>
            </a:extLst>
          </p:cNvPr>
          <p:cNvSpPr/>
          <p:nvPr/>
        </p:nvSpPr>
        <p:spPr>
          <a:xfrm>
            <a:off x="33744726" y="22304571"/>
            <a:ext cx="112080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multimédiás </a:t>
            </a:r>
            <a:r>
              <a:rPr lang="hu-HU" sz="8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rednszer</a:t>
            </a:r>
            <a:endParaRPr lang="hu-HU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4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2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4" y="1024301"/>
            <a:ext cx="1990793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Hálózatfejlesztés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5044EE0-0EDF-4599-BAEF-6F9F1942E4B6}"/>
              </a:ext>
            </a:extLst>
          </p:cNvPr>
          <p:cNvSpPr/>
          <p:nvPr/>
        </p:nvSpPr>
        <p:spPr>
          <a:xfrm>
            <a:off x="416603" y="4966257"/>
            <a:ext cx="8968007" cy="206721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optikai és</a:t>
            </a:r>
          </a:p>
          <a:p>
            <a:r>
              <a:rPr lang="hu-HU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réz strukturált gyengeáramú hálózat rekonstrukciója</a:t>
            </a:r>
          </a:p>
          <a:p>
            <a:endParaRPr lang="hu-H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6000" dirty="0">
                <a:solidFill>
                  <a:schemeClr val="tx1"/>
                </a:solidFill>
              </a:rPr>
              <a:t>2 db disztribúciós </a:t>
            </a:r>
            <a:r>
              <a:rPr lang="hu-HU" sz="6000" dirty="0" err="1">
                <a:solidFill>
                  <a:schemeClr val="tx1"/>
                </a:solidFill>
              </a:rPr>
              <a:t>switch</a:t>
            </a:r>
            <a:endParaRPr lang="hu-HU" sz="6000" dirty="0">
              <a:solidFill>
                <a:schemeClr val="tx1"/>
              </a:solidFill>
            </a:endParaRPr>
          </a:p>
          <a:p>
            <a:r>
              <a:rPr lang="hu-HU" sz="6000" dirty="0">
                <a:solidFill>
                  <a:schemeClr val="tx1"/>
                </a:solidFill>
              </a:rPr>
              <a:t>· 18 db </a:t>
            </a:r>
            <a:r>
              <a:rPr lang="hu-HU" sz="6000" dirty="0" err="1">
                <a:solidFill>
                  <a:schemeClr val="tx1"/>
                </a:solidFill>
              </a:rPr>
              <a:t>access</a:t>
            </a:r>
            <a:r>
              <a:rPr lang="hu-HU" sz="6000" dirty="0">
                <a:solidFill>
                  <a:schemeClr val="tx1"/>
                </a:solidFill>
              </a:rPr>
              <a:t> </a:t>
            </a:r>
            <a:r>
              <a:rPr lang="hu-HU" sz="6000" dirty="0" err="1">
                <a:solidFill>
                  <a:schemeClr val="tx1"/>
                </a:solidFill>
              </a:rPr>
              <a:t>switch</a:t>
            </a:r>
            <a:endParaRPr lang="hu-HU" sz="6000" dirty="0">
              <a:solidFill>
                <a:schemeClr val="tx1"/>
              </a:solidFill>
            </a:endParaRPr>
          </a:p>
          <a:p>
            <a:r>
              <a:rPr lang="hu-HU" sz="6000" dirty="0">
                <a:solidFill>
                  <a:schemeClr val="tx1"/>
                </a:solidFill>
              </a:rPr>
              <a:t>· 2 db Wifi kontroller</a:t>
            </a:r>
          </a:p>
          <a:p>
            <a:r>
              <a:rPr lang="hu-HU" sz="6000" dirty="0">
                <a:solidFill>
                  <a:schemeClr val="tx1"/>
                </a:solidFill>
              </a:rPr>
              <a:t>· 93 db Wifi AP</a:t>
            </a:r>
          </a:p>
          <a:p>
            <a:r>
              <a:rPr lang="hu-HU" sz="6000" dirty="0">
                <a:solidFill>
                  <a:schemeClr val="tx1"/>
                </a:solidFill>
              </a:rPr>
              <a:t>· 60 db SFP+ és DAC kábel</a:t>
            </a:r>
          </a:p>
          <a:p>
            <a:r>
              <a:rPr lang="hu-HU" sz="6000" dirty="0">
                <a:solidFill>
                  <a:schemeClr val="tx1"/>
                </a:solidFill>
              </a:rPr>
              <a:t>· 18 db </a:t>
            </a:r>
            <a:r>
              <a:rPr lang="hu-HU" sz="6000" dirty="0" err="1">
                <a:solidFill>
                  <a:schemeClr val="tx1"/>
                </a:solidFill>
              </a:rPr>
              <a:t>rackszekrény</a:t>
            </a:r>
            <a:endParaRPr lang="hu-HU" sz="6000" dirty="0">
              <a:solidFill>
                <a:schemeClr val="tx1"/>
              </a:solidFill>
            </a:endParaRPr>
          </a:p>
          <a:p>
            <a:r>
              <a:rPr lang="hu-HU" sz="6000" dirty="0">
                <a:solidFill>
                  <a:schemeClr val="tx1"/>
                </a:solidFill>
              </a:rPr>
              <a:t>· 3 év gyártói támogatás, licence és szoftver követés minden elemre</a:t>
            </a:r>
          </a:p>
          <a:p>
            <a:r>
              <a:rPr lang="hu-HU" sz="6000" dirty="0">
                <a:solidFill>
                  <a:schemeClr val="tx1"/>
                </a:solidFill>
              </a:rPr>
              <a:t>· szállítás, beépítés</a:t>
            </a:r>
            <a:endParaRPr lang="hu-HU" sz="6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hu-H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30734A5-8D0E-40ED-9453-379FD6A74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2730" y="1467218"/>
            <a:ext cx="14896428" cy="8386689"/>
          </a:xfrm>
          <a:prstGeom prst="rect">
            <a:avLst/>
          </a:prstGeom>
        </p:spPr>
      </p:pic>
      <p:pic>
        <p:nvPicPr>
          <p:cNvPr id="68" name="Kép 67">
            <a:extLst>
              <a:ext uri="{FF2B5EF4-FFF2-40B4-BE49-F238E27FC236}">
                <a16:creationId xmlns:a16="http://schemas.microsoft.com/office/drawing/2014/main" id="{4FEE743B-13E0-4B39-B59A-FE296842A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6342" y="1390386"/>
            <a:ext cx="12702917" cy="7151742"/>
          </a:xfrm>
          <a:prstGeom prst="rect">
            <a:avLst/>
          </a:prstGeom>
        </p:spPr>
      </p:pic>
      <p:pic>
        <p:nvPicPr>
          <p:cNvPr id="70" name="Kép 69">
            <a:extLst>
              <a:ext uri="{FF2B5EF4-FFF2-40B4-BE49-F238E27FC236}">
                <a16:creationId xmlns:a16="http://schemas.microsoft.com/office/drawing/2014/main" id="{DB4C2616-20D9-4D8C-A800-DD88B91BD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058073" y="14417658"/>
            <a:ext cx="14357918" cy="8083508"/>
          </a:xfrm>
          <a:prstGeom prst="rect">
            <a:avLst/>
          </a:prstGeom>
        </p:spPr>
      </p:pic>
      <p:pic>
        <p:nvPicPr>
          <p:cNvPr id="72" name="Kép 71">
            <a:extLst>
              <a:ext uri="{FF2B5EF4-FFF2-40B4-BE49-F238E27FC236}">
                <a16:creationId xmlns:a16="http://schemas.microsoft.com/office/drawing/2014/main" id="{0B5E070B-E642-40A5-9A50-05D757674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8059" y="10531081"/>
            <a:ext cx="10322199" cy="5811398"/>
          </a:xfrm>
          <a:prstGeom prst="rect">
            <a:avLst/>
          </a:prstGeom>
        </p:spPr>
      </p:pic>
      <p:pic>
        <p:nvPicPr>
          <p:cNvPr id="74" name="Kép 73">
            <a:extLst>
              <a:ext uri="{FF2B5EF4-FFF2-40B4-BE49-F238E27FC236}">
                <a16:creationId xmlns:a16="http://schemas.microsoft.com/office/drawing/2014/main" id="{410F6C9C-570F-457E-BB80-2430FF968B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2767879" y="12651420"/>
            <a:ext cx="14852972" cy="8362223"/>
          </a:xfrm>
          <a:prstGeom prst="rect">
            <a:avLst/>
          </a:prstGeom>
        </p:spPr>
      </p:pic>
      <p:pic>
        <p:nvPicPr>
          <p:cNvPr id="76" name="Kép 75">
            <a:extLst>
              <a:ext uri="{FF2B5EF4-FFF2-40B4-BE49-F238E27FC236}">
                <a16:creationId xmlns:a16="http://schemas.microsoft.com/office/drawing/2014/main" id="{DCD3A4E8-A29B-4A4D-AE8B-061F339532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41090" y="16832531"/>
            <a:ext cx="14896428" cy="83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1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4" y="1024301"/>
            <a:ext cx="26450054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 </a:t>
            </a: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Tanszéki digitális eszközök-182 db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sp>
        <p:nvSpPr>
          <p:cNvPr id="4" name="Téglalap: átellenes sarkain levágva 3">
            <a:extLst>
              <a:ext uri="{FF2B5EF4-FFF2-40B4-BE49-F238E27FC236}">
                <a16:creationId xmlns:a16="http://schemas.microsoft.com/office/drawing/2014/main" id="{41769717-7CEF-4B65-81B6-86A93CAB15F1}"/>
              </a:ext>
            </a:extLst>
          </p:cNvPr>
          <p:cNvSpPr/>
          <p:nvPr/>
        </p:nvSpPr>
        <p:spPr>
          <a:xfrm>
            <a:off x="309718" y="4168497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Doktori Iskola</a:t>
            </a:r>
          </a:p>
        </p:txBody>
      </p:sp>
      <p:sp>
        <p:nvSpPr>
          <p:cNvPr id="16" name="Téglalap: átellenes sarkain levágva 15">
            <a:extLst>
              <a:ext uri="{FF2B5EF4-FFF2-40B4-BE49-F238E27FC236}">
                <a16:creationId xmlns:a16="http://schemas.microsoft.com/office/drawing/2014/main" id="{15AE55CD-944B-4856-AB47-48ED0D6D64E5}"/>
              </a:ext>
            </a:extLst>
          </p:cNvPr>
          <p:cNvSpPr/>
          <p:nvPr/>
        </p:nvSpPr>
        <p:spPr>
          <a:xfrm>
            <a:off x="5471412" y="7090559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Festő Tanszék</a:t>
            </a:r>
          </a:p>
        </p:txBody>
      </p:sp>
      <p:graphicFrame>
        <p:nvGraphicFramePr>
          <p:cNvPr id="8" name="Objektum 7">
            <a:extLst>
              <a:ext uri="{FF2B5EF4-FFF2-40B4-BE49-F238E27FC236}">
                <a16:creationId xmlns:a16="http://schemas.microsoft.com/office/drawing/2014/main" id="{9635228D-047A-49F7-9594-089D9AA9C4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500500"/>
              </p:ext>
            </p:extLst>
          </p:nvPr>
        </p:nvGraphicFramePr>
        <p:xfrm>
          <a:off x="1648247" y="5357259"/>
          <a:ext cx="13410064" cy="132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" name="Worksheet" r:id="rId3" imgW="3634634" imgH="358030" progId="Excel.Sheet.12">
                  <p:embed/>
                </p:oleObj>
              </mc:Choice>
              <mc:Fallback>
                <p:oleObj name="Worksheet" r:id="rId3" imgW="3634634" imgH="3580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48247" y="5357259"/>
                        <a:ext cx="13410064" cy="1323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um 8">
            <a:extLst>
              <a:ext uri="{FF2B5EF4-FFF2-40B4-BE49-F238E27FC236}">
                <a16:creationId xmlns:a16="http://schemas.microsoft.com/office/drawing/2014/main" id="{AC349775-2DBB-4D81-99E9-17408C5DEA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971702"/>
              </p:ext>
            </p:extLst>
          </p:nvPr>
        </p:nvGraphicFramePr>
        <p:xfrm>
          <a:off x="6636004" y="8227885"/>
          <a:ext cx="15561309" cy="2256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" name="Worksheet" r:id="rId5" imgW="4892253" imgH="708849" progId="Excel.Sheet.12">
                  <p:embed/>
                </p:oleObj>
              </mc:Choice>
              <mc:Fallback>
                <p:oleObj name="Worksheet" r:id="rId5" imgW="4892253" imgH="7088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36004" y="8227885"/>
                        <a:ext cx="15561309" cy="2256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églalap: átellenes sarkain levágva 17">
            <a:extLst>
              <a:ext uri="{FF2B5EF4-FFF2-40B4-BE49-F238E27FC236}">
                <a16:creationId xmlns:a16="http://schemas.microsoft.com/office/drawing/2014/main" id="{4E1CD2DD-5212-4A5B-A2F9-85A17AEC032D}"/>
              </a:ext>
            </a:extLst>
          </p:cNvPr>
          <p:cNvSpPr/>
          <p:nvPr/>
        </p:nvSpPr>
        <p:spPr>
          <a:xfrm>
            <a:off x="349504" y="12743951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Grafika Tanszék</a:t>
            </a:r>
          </a:p>
        </p:txBody>
      </p:sp>
      <p:graphicFrame>
        <p:nvGraphicFramePr>
          <p:cNvPr id="10" name="Objektum 9">
            <a:extLst>
              <a:ext uri="{FF2B5EF4-FFF2-40B4-BE49-F238E27FC236}">
                <a16:creationId xmlns:a16="http://schemas.microsoft.com/office/drawing/2014/main" id="{08E56933-A66C-43D4-9225-2209F5EC71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237200"/>
              </p:ext>
            </p:extLst>
          </p:nvPr>
        </p:nvGraphicFramePr>
        <p:xfrm>
          <a:off x="1439081" y="13910575"/>
          <a:ext cx="15641673" cy="3948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" name="Worksheet" r:id="rId7" imgW="4892253" imgH="1234440" progId="Excel.Sheet.12">
                  <p:embed/>
                </p:oleObj>
              </mc:Choice>
              <mc:Fallback>
                <p:oleObj name="Worksheet" r:id="rId7" imgW="4892253" imgH="12344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39081" y="13910575"/>
                        <a:ext cx="15641673" cy="3948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églalap: átellenes sarkain levágva 19">
            <a:extLst>
              <a:ext uri="{FF2B5EF4-FFF2-40B4-BE49-F238E27FC236}">
                <a16:creationId xmlns:a16="http://schemas.microsoft.com/office/drawing/2014/main" id="{43B31FE3-E099-4650-991E-23B541DA2269}"/>
              </a:ext>
            </a:extLst>
          </p:cNvPr>
          <p:cNvSpPr/>
          <p:nvPr/>
        </p:nvSpPr>
        <p:spPr>
          <a:xfrm>
            <a:off x="24762000" y="177565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Intermédia</a:t>
            </a:r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Tanszék</a:t>
            </a:r>
          </a:p>
        </p:txBody>
      </p:sp>
      <p:graphicFrame>
        <p:nvGraphicFramePr>
          <p:cNvPr id="17" name="Objektum 16">
            <a:extLst>
              <a:ext uri="{FF2B5EF4-FFF2-40B4-BE49-F238E27FC236}">
                <a16:creationId xmlns:a16="http://schemas.microsoft.com/office/drawing/2014/main" id="{69D01BDF-CCE9-4E41-BA6A-231C941C1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849467"/>
              </p:ext>
            </p:extLst>
          </p:nvPr>
        </p:nvGraphicFramePr>
        <p:xfrm>
          <a:off x="25647965" y="1629288"/>
          <a:ext cx="20494155" cy="1104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" name="Worksheet" r:id="rId9" imgW="4892253" imgH="2636441" progId="Excel.Sheet.12">
                  <p:embed/>
                </p:oleObj>
              </mc:Choice>
              <mc:Fallback>
                <p:oleObj name="Worksheet" r:id="rId9" imgW="4892253" imgH="26364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647965" y="1629288"/>
                        <a:ext cx="20494155" cy="11045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églalap: átellenes sarkain levágva 22">
            <a:extLst>
              <a:ext uri="{FF2B5EF4-FFF2-40B4-BE49-F238E27FC236}">
                <a16:creationId xmlns:a16="http://schemas.microsoft.com/office/drawing/2014/main" id="{765083BB-25D9-4852-B3BF-F2D48690A640}"/>
              </a:ext>
            </a:extLst>
          </p:cNvPr>
          <p:cNvSpPr/>
          <p:nvPr/>
        </p:nvSpPr>
        <p:spPr>
          <a:xfrm>
            <a:off x="2385183" y="18389976"/>
            <a:ext cx="125730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Képzőművészet-elmélet Tanszék</a:t>
            </a:r>
          </a:p>
        </p:txBody>
      </p:sp>
      <p:graphicFrame>
        <p:nvGraphicFramePr>
          <p:cNvPr id="21" name="Objektum 20">
            <a:extLst>
              <a:ext uri="{FF2B5EF4-FFF2-40B4-BE49-F238E27FC236}">
                <a16:creationId xmlns:a16="http://schemas.microsoft.com/office/drawing/2014/main" id="{3704397E-9197-4DFF-8ADB-5AE9A3C687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926176"/>
              </p:ext>
            </p:extLst>
          </p:nvPr>
        </p:nvGraphicFramePr>
        <p:xfrm>
          <a:off x="4187243" y="19635981"/>
          <a:ext cx="17470522" cy="1192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" name="Worksheet" r:id="rId11" imgW="4892253" imgH="358030" progId="Excel.Sheet.12">
                  <p:embed/>
                </p:oleObj>
              </mc:Choice>
              <mc:Fallback>
                <p:oleObj name="Worksheet" r:id="rId11" imgW="4892253" imgH="3580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87243" y="19635981"/>
                        <a:ext cx="17470522" cy="1192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églalap: átellenes sarkain levágva 23">
            <a:extLst>
              <a:ext uri="{FF2B5EF4-FFF2-40B4-BE49-F238E27FC236}">
                <a16:creationId xmlns:a16="http://schemas.microsoft.com/office/drawing/2014/main" id="{0006EE21-BE1B-49F0-B7A5-59FFD6A660DF}"/>
              </a:ext>
            </a:extLst>
          </p:cNvPr>
          <p:cNvSpPr/>
          <p:nvPr/>
        </p:nvSpPr>
        <p:spPr>
          <a:xfrm>
            <a:off x="349504" y="21463769"/>
            <a:ext cx="125730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Látványtervező Tanszék</a:t>
            </a:r>
          </a:p>
        </p:txBody>
      </p:sp>
      <p:graphicFrame>
        <p:nvGraphicFramePr>
          <p:cNvPr id="25" name="Objektum 24">
            <a:extLst>
              <a:ext uri="{FF2B5EF4-FFF2-40B4-BE49-F238E27FC236}">
                <a16:creationId xmlns:a16="http://schemas.microsoft.com/office/drawing/2014/main" id="{EA7D7984-4AAB-4E6D-8EC2-977839E2F7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474823"/>
              </p:ext>
            </p:extLst>
          </p:nvPr>
        </p:nvGraphicFramePr>
        <p:xfrm>
          <a:off x="2231622" y="22785774"/>
          <a:ext cx="18572251" cy="2024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6" name="Worksheet" r:id="rId13" imgW="4892253" imgH="533227" progId="Excel.Sheet.12">
                  <p:embed/>
                </p:oleObj>
              </mc:Choice>
              <mc:Fallback>
                <p:oleObj name="Worksheet" r:id="rId13" imgW="4892253" imgH="5332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31622" y="22785774"/>
                        <a:ext cx="18572251" cy="2024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églalap: átellenes sarkain levágva 25">
            <a:extLst>
              <a:ext uri="{FF2B5EF4-FFF2-40B4-BE49-F238E27FC236}">
                <a16:creationId xmlns:a16="http://schemas.microsoft.com/office/drawing/2014/main" id="{9A920BB2-673A-48C7-9ED5-028F8D0413BB}"/>
              </a:ext>
            </a:extLst>
          </p:cNvPr>
          <p:cNvSpPr/>
          <p:nvPr/>
        </p:nvSpPr>
        <p:spPr>
          <a:xfrm>
            <a:off x="20628805" y="15032702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Restaurátor Tanszék</a:t>
            </a:r>
          </a:p>
        </p:txBody>
      </p:sp>
      <p:graphicFrame>
        <p:nvGraphicFramePr>
          <p:cNvPr id="27" name="Objektum 26">
            <a:extLst>
              <a:ext uri="{FF2B5EF4-FFF2-40B4-BE49-F238E27FC236}">
                <a16:creationId xmlns:a16="http://schemas.microsoft.com/office/drawing/2014/main" id="{1CEAF0B1-CB41-4621-A98B-B2CD8356BF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869642"/>
              </p:ext>
            </p:extLst>
          </p:nvPr>
        </p:nvGraphicFramePr>
        <p:xfrm>
          <a:off x="22197313" y="16280592"/>
          <a:ext cx="20141215" cy="9494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7" name="Worksheet" r:id="rId15" imgW="5219735" imgH="2461244" progId="Excel.Sheet.12">
                  <p:embed/>
                </p:oleObj>
              </mc:Choice>
              <mc:Fallback>
                <p:oleObj name="Worksheet" r:id="rId15" imgW="5219735" imgH="246124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197313" y="16280592"/>
                        <a:ext cx="20141215" cy="9494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églalap: átellenes sarkain levágva 27">
            <a:extLst>
              <a:ext uri="{FF2B5EF4-FFF2-40B4-BE49-F238E27FC236}">
                <a16:creationId xmlns:a16="http://schemas.microsoft.com/office/drawing/2014/main" id="{1D6D96EB-FE39-4E33-8B04-CBBCC43F8183}"/>
              </a:ext>
            </a:extLst>
          </p:cNvPr>
          <p:cNvSpPr/>
          <p:nvPr/>
        </p:nvSpPr>
        <p:spPr>
          <a:xfrm>
            <a:off x="16800184" y="12664486"/>
            <a:ext cx="8007379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Szobrász Tanszék</a:t>
            </a:r>
          </a:p>
        </p:txBody>
      </p:sp>
      <p:graphicFrame>
        <p:nvGraphicFramePr>
          <p:cNvPr id="29" name="Objektum 28">
            <a:extLst>
              <a:ext uri="{FF2B5EF4-FFF2-40B4-BE49-F238E27FC236}">
                <a16:creationId xmlns:a16="http://schemas.microsoft.com/office/drawing/2014/main" id="{8CA0AA65-BE3C-4E50-9B0D-FFF7CA1EE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154276"/>
              </p:ext>
            </p:extLst>
          </p:nvPr>
        </p:nvGraphicFramePr>
        <p:xfrm>
          <a:off x="23965375" y="13035135"/>
          <a:ext cx="20021374" cy="1376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" name="Worksheet" r:id="rId17" imgW="5219735" imgH="358030" progId="Excel.Sheet.12">
                  <p:embed/>
                </p:oleObj>
              </mc:Choice>
              <mc:Fallback>
                <p:oleObj name="Worksheet" r:id="rId17" imgW="5219735" imgH="3580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965375" y="13035135"/>
                        <a:ext cx="20021374" cy="1376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églalap: átellenes sarkain levágva 29">
            <a:extLst>
              <a:ext uri="{FF2B5EF4-FFF2-40B4-BE49-F238E27FC236}">
                <a16:creationId xmlns:a16="http://schemas.microsoft.com/office/drawing/2014/main" id="{60D0930B-127D-4582-91BE-0C10B837B2AE}"/>
              </a:ext>
            </a:extLst>
          </p:cNvPr>
          <p:cNvSpPr/>
          <p:nvPr/>
        </p:nvSpPr>
        <p:spPr>
          <a:xfrm>
            <a:off x="349504" y="11042546"/>
            <a:ext cx="10744200" cy="1323439"/>
          </a:xfrm>
          <a:prstGeom prst="snip2Diag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Vizuális Művészet Tanszék</a:t>
            </a:r>
          </a:p>
        </p:txBody>
      </p:sp>
      <p:graphicFrame>
        <p:nvGraphicFramePr>
          <p:cNvPr id="31" name="Objektum 30">
            <a:extLst>
              <a:ext uri="{FF2B5EF4-FFF2-40B4-BE49-F238E27FC236}">
                <a16:creationId xmlns:a16="http://schemas.microsoft.com/office/drawing/2014/main" id="{B4BD2298-38B5-4016-8691-EAB6BB5F97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181848"/>
              </p:ext>
            </p:extLst>
          </p:nvPr>
        </p:nvGraphicFramePr>
        <p:xfrm>
          <a:off x="10567241" y="11390599"/>
          <a:ext cx="14194759" cy="708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" name="Worksheet" r:id="rId19" imgW="4427397" imgH="182833" progId="Excel.Sheet.12">
                  <p:embed/>
                </p:oleObj>
              </mc:Choice>
              <mc:Fallback>
                <p:oleObj name="Worksheet" r:id="rId19" imgW="4427397" imgH="1828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567241" y="11390599"/>
                        <a:ext cx="14194759" cy="7084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333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45B4751-647E-41A8-83DE-E71920839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39" y="2753631"/>
            <a:ext cx="20587840" cy="1544088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335AB76-C217-4A36-8974-3588E8FA9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9952" y="6680646"/>
            <a:ext cx="22534931" cy="169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9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4380" y="11831406"/>
            <a:ext cx="30141176" cy="483950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Digitális Művészeti Központ</a:t>
            </a:r>
          </a:p>
          <a:p>
            <a:r>
              <a:rPr lang="hu-HU" sz="1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Magyar Képzőművészeti Egyetem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381" y="20154119"/>
            <a:ext cx="35370686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Masa Richárd, központvezető</a:t>
            </a:r>
          </a:p>
        </p:txBody>
      </p:sp>
    </p:spTree>
    <p:extLst>
      <p:ext uri="{BB962C8B-B14F-4D97-AF65-F5344CB8AC3E}">
        <p14:creationId xmlns:p14="http://schemas.microsoft.com/office/powerpoint/2010/main" val="135027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3" y="1024301"/>
            <a:ext cx="27328513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 Digitális Művészeti Központ</a:t>
            </a: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 db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3D510512-B70F-477D-9EFC-F6E1F16FD6B2}"/>
              </a:ext>
            </a:extLst>
          </p:cNvPr>
          <p:cNvSpPr/>
          <p:nvPr/>
        </p:nvSpPr>
        <p:spPr>
          <a:xfrm>
            <a:off x="1600200" y="4865914"/>
            <a:ext cx="7576457" cy="18694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Print Stúdió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FD4666BE-5583-44B0-B69D-F4B4068F782C}"/>
              </a:ext>
            </a:extLst>
          </p:cNvPr>
          <p:cNvSpPr/>
          <p:nvPr/>
        </p:nvSpPr>
        <p:spPr>
          <a:xfrm>
            <a:off x="1600200" y="13161810"/>
            <a:ext cx="7576457" cy="1717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Számítógépterem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4F73BDDC-5D8C-4C98-9A13-E7689EEE5B27}"/>
              </a:ext>
            </a:extLst>
          </p:cNvPr>
          <p:cNvSpPr/>
          <p:nvPr/>
        </p:nvSpPr>
        <p:spPr>
          <a:xfrm>
            <a:off x="20464688" y="13474742"/>
            <a:ext cx="7576457" cy="17170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Fotó-videó</a:t>
            </a:r>
          </a:p>
        </p:txBody>
      </p:sp>
      <p:graphicFrame>
        <p:nvGraphicFramePr>
          <p:cNvPr id="10" name="Objektum 9">
            <a:extLst>
              <a:ext uri="{FF2B5EF4-FFF2-40B4-BE49-F238E27FC236}">
                <a16:creationId xmlns:a16="http://schemas.microsoft.com/office/drawing/2014/main" id="{6DA5D76F-74B3-4EDB-868E-AE729A9B1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319367"/>
              </p:ext>
            </p:extLst>
          </p:nvPr>
        </p:nvGraphicFramePr>
        <p:xfrm>
          <a:off x="2179967" y="7131024"/>
          <a:ext cx="16900474" cy="485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Worksheet" r:id="rId3" imgW="4505172" imgH="1295227" progId="Excel.Sheet.12">
                  <p:embed/>
                </p:oleObj>
              </mc:Choice>
              <mc:Fallback>
                <p:oleObj name="Worksheet" r:id="rId3" imgW="4505172" imgH="12952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9967" y="7131024"/>
                        <a:ext cx="16900474" cy="4859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um 11">
            <a:extLst>
              <a:ext uri="{FF2B5EF4-FFF2-40B4-BE49-F238E27FC236}">
                <a16:creationId xmlns:a16="http://schemas.microsoft.com/office/drawing/2014/main" id="{04E6C88A-63CD-46E8-82E6-CA120B8311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47908"/>
              </p:ext>
            </p:extLst>
          </p:nvPr>
        </p:nvGraphicFramePr>
        <p:xfrm>
          <a:off x="2179967" y="15197430"/>
          <a:ext cx="17005024" cy="8766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Worksheet" r:id="rId5" imgW="4914765" imgH="2533623" progId="Excel.Sheet.12">
                  <p:embed/>
                </p:oleObj>
              </mc:Choice>
              <mc:Fallback>
                <p:oleObj name="Worksheet" r:id="rId5" imgW="4914765" imgH="253362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79967" y="15197430"/>
                        <a:ext cx="17005024" cy="8766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Kép 12">
            <a:extLst>
              <a:ext uri="{FF2B5EF4-FFF2-40B4-BE49-F238E27FC236}">
                <a16:creationId xmlns:a16="http://schemas.microsoft.com/office/drawing/2014/main" id="{72AE1A50-A6F9-4D9A-A957-4835F8ECD4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65616" y="4600127"/>
            <a:ext cx="7675529" cy="1865538"/>
          </a:xfrm>
          <a:prstGeom prst="rect">
            <a:avLst/>
          </a:prstGeom>
        </p:spPr>
      </p:pic>
      <p:graphicFrame>
        <p:nvGraphicFramePr>
          <p:cNvPr id="15" name="Objektum 14">
            <a:extLst>
              <a:ext uri="{FF2B5EF4-FFF2-40B4-BE49-F238E27FC236}">
                <a16:creationId xmlns:a16="http://schemas.microsoft.com/office/drawing/2014/main" id="{E4EEDD20-CF5F-4985-8784-A6A155C88A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508681"/>
              </p:ext>
            </p:extLst>
          </p:nvPr>
        </p:nvGraphicFramePr>
        <p:xfrm>
          <a:off x="23314001" y="15530821"/>
          <a:ext cx="12631378" cy="1038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Worksheet" r:id="rId8" imgW="3971981" imgH="3267022" progId="Excel.Sheet.12">
                  <p:embed/>
                </p:oleObj>
              </mc:Choice>
              <mc:Fallback>
                <p:oleObj name="Worksheet" r:id="rId8" imgW="3971981" imgH="32670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14001" y="15530821"/>
                        <a:ext cx="12631378" cy="10389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um 19">
            <a:extLst>
              <a:ext uri="{FF2B5EF4-FFF2-40B4-BE49-F238E27FC236}">
                <a16:creationId xmlns:a16="http://schemas.microsoft.com/office/drawing/2014/main" id="{153AE447-3F31-47E0-9F5C-0C32135FED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71379"/>
              </p:ext>
            </p:extLst>
          </p:nvPr>
        </p:nvGraphicFramePr>
        <p:xfrm>
          <a:off x="21114516" y="7137541"/>
          <a:ext cx="16716106" cy="485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Worksheet" r:id="rId10" imgW="4914765" imgH="1428670" progId="Excel.Sheet.12">
                  <p:embed/>
                </p:oleObj>
              </mc:Choice>
              <mc:Fallback>
                <p:oleObj name="Worksheet" r:id="rId10" imgW="4914765" imgH="142867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114516" y="7137541"/>
                        <a:ext cx="16716106" cy="4859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26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3" y="1024301"/>
            <a:ext cx="27328513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Eszközbeszerzés- Digitális Művészeti Központ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4F73BDDC-5D8C-4C98-9A13-E7689EEE5B27}"/>
              </a:ext>
            </a:extLst>
          </p:cNvPr>
          <p:cNvSpPr/>
          <p:nvPr/>
        </p:nvSpPr>
        <p:spPr>
          <a:xfrm>
            <a:off x="17601640" y="3083638"/>
            <a:ext cx="7576457" cy="17170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r>
              <a:rPr lang="hu-HU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Multimédia Stúdió</a:t>
            </a:r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E89638F1-57AC-4669-9E50-E65EC5C9B8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976595"/>
              </p:ext>
            </p:extLst>
          </p:nvPr>
        </p:nvGraphicFramePr>
        <p:xfrm>
          <a:off x="1423712" y="5469450"/>
          <a:ext cx="19667851" cy="19639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Worksheet" r:id="rId3" imgW="6648353" imgH="6639072" progId="Excel.Sheet.12">
                  <p:embed/>
                </p:oleObj>
              </mc:Choice>
              <mc:Fallback>
                <p:oleObj name="Worksheet" r:id="rId3" imgW="6648353" imgH="66390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3712" y="5469450"/>
                        <a:ext cx="19667851" cy="19639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um 9">
            <a:extLst>
              <a:ext uri="{FF2B5EF4-FFF2-40B4-BE49-F238E27FC236}">
                <a16:creationId xmlns:a16="http://schemas.microsoft.com/office/drawing/2014/main" id="{B27AA52A-8320-47EC-9455-2093BBE66C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573486"/>
              </p:ext>
            </p:extLst>
          </p:nvPr>
        </p:nvGraphicFramePr>
        <p:xfrm>
          <a:off x="22013479" y="5469450"/>
          <a:ext cx="23473446" cy="19639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Worksheet" r:id="rId5" imgW="6648353" imgH="5562533" progId="Excel.Sheet.12">
                  <p:embed/>
                </p:oleObj>
              </mc:Choice>
              <mc:Fallback>
                <p:oleObj name="Worksheet" r:id="rId5" imgW="6648353" imgH="55625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13479" y="5469450"/>
                        <a:ext cx="23473446" cy="196396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648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4" y="1024301"/>
            <a:ext cx="12891709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Számítógépterem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6EBAAD7-64A2-4B52-B08C-0D793D21C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552034" y="5290840"/>
            <a:ext cx="21914072" cy="16435554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1FE4385-8835-41E9-BDCC-8BF88B844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18" y="2873428"/>
            <a:ext cx="10649248" cy="798693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64151CB-F17B-4C69-B4CC-DBE28F680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284" y="11159017"/>
            <a:ext cx="9884061" cy="7413046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C47D58E-5B7E-48C1-877A-539DB8178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91" y="18993294"/>
            <a:ext cx="8706960" cy="653022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8F8588F5-BFE8-4199-AF1D-25E5C53EF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246510" y="19563431"/>
            <a:ext cx="7403980" cy="5552985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E07D1B43-4D85-40B4-97E7-1461C224E38B}"/>
              </a:ext>
            </a:extLst>
          </p:cNvPr>
          <p:cNvSpPr txBox="1"/>
          <p:nvPr/>
        </p:nvSpPr>
        <p:spPr>
          <a:xfrm>
            <a:off x="34271043" y="1266155"/>
            <a:ext cx="12891709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Printstúdió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7E379EA5-47A0-497D-86E0-6AE07079F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3337334" y="5020065"/>
            <a:ext cx="11096904" cy="8322678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4317A681-9419-4206-916C-577B0F0C53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7973323" y="16722429"/>
            <a:ext cx="9224461" cy="6918346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96CAB454-F2D2-46B0-8FBF-3B7D524049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0814383" y="16779625"/>
            <a:ext cx="9224460" cy="69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2C40E021-FB50-4A83-906E-AC0439ADE59D}"/>
              </a:ext>
            </a:extLst>
          </p:cNvPr>
          <p:cNvSpPr txBox="1"/>
          <p:nvPr/>
        </p:nvSpPr>
        <p:spPr>
          <a:xfrm>
            <a:off x="1833284" y="1024301"/>
            <a:ext cx="12891709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Filmstúdió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02696AA5-7174-4B5C-B40F-BC5B7FDB7F23}"/>
              </a:ext>
            </a:extLst>
          </p:cNvPr>
          <p:cNvSpPr/>
          <p:nvPr/>
        </p:nvSpPr>
        <p:spPr>
          <a:xfrm>
            <a:off x="21741214" y="10666919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Tanácsterem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77D6D8F7-A082-47F4-AEB7-C7A0C567A371}"/>
              </a:ext>
            </a:extLst>
          </p:cNvPr>
          <p:cNvSpPr/>
          <p:nvPr/>
        </p:nvSpPr>
        <p:spPr>
          <a:xfrm>
            <a:off x="-631485" y="22258405"/>
            <a:ext cx="40420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Előadó terem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8530E7E-77A2-46B6-B62F-92760860A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28891" y="4102237"/>
            <a:ext cx="24623486" cy="1846761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0A95251-48DF-4458-8AAA-F023BF9B1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880691" y="4102236"/>
            <a:ext cx="24623487" cy="184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23410248" cy="216185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46451837" cy="534115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816BFA9-8A2F-4AE4-8689-2844E66F0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0502" y="20119547"/>
            <a:ext cx="4433619" cy="562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</a:spPr>
      <a:bodyPr lIns="464543" tIns="232271" rIns="464543" bIns="232271" rtlCol="0" anchor="ctr"/>
      <a:lstStyle>
        <a:defPPr algn="ctr">
          <a:defRPr sz="60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1023</Words>
  <Application>Microsoft Office PowerPoint</Application>
  <PresentationFormat>Egyéni</PresentationFormat>
  <Paragraphs>283</Paragraphs>
  <Slides>20</Slides>
  <Notes>1</Notes>
  <HiddenSlides>0</HiddenSlides>
  <MMClips>1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Worksheet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Bodolai-Marcsek Marianna</cp:lastModifiedBy>
  <cp:revision>127</cp:revision>
  <dcterms:created xsi:type="dcterms:W3CDTF">2021-02-22T15:24:10Z</dcterms:created>
  <dcterms:modified xsi:type="dcterms:W3CDTF">2026-07-09T13:12:10Z</dcterms:modified>
</cp:coreProperties>
</file>